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9" r:id="rId6"/>
    <p:sldId id="300" r:id="rId7"/>
    <p:sldId id="302" r:id="rId8"/>
    <p:sldId id="301" r:id="rId9"/>
    <p:sldId id="297" r:id="rId10"/>
    <p:sldId id="295" r:id="rId11"/>
    <p:sldId id="296" r:id="rId12"/>
    <p:sldId id="306" r:id="rId13"/>
    <p:sldId id="307" r:id="rId14"/>
    <p:sldId id="305" r:id="rId15"/>
    <p:sldId id="309" r:id="rId16"/>
    <p:sldId id="30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35" autoAdjust="0"/>
    <p:restoredTop sz="94619" autoAdjust="0"/>
  </p:normalViewPr>
  <p:slideViewPr>
    <p:cSldViewPr snapToGrid="0">
      <p:cViewPr>
        <p:scale>
          <a:sx n="75" d="100"/>
          <a:sy n="75" d="100"/>
        </p:scale>
        <p:origin x="931" y="3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a:lstStyle/>
        <a:p>
          <a:endParaRPr lang="en-US"/>
        </a:p>
      </dgm:t>
    </dgm:pt>
    <dgm:pt modelId="{E5E4D699-C3CF-4415-B32C-A18B48AFE2A3}">
      <dgm:prSet/>
      <dgm:spPr/>
      <dgm:t>
        <a:bodyPr/>
        <a:lstStyle/>
        <a:p>
          <a:r>
            <a:rPr lang="en-US" dirty="0"/>
            <a:t>2015</a:t>
          </a:r>
        </a:p>
      </dgm:t>
    </dgm:pt>
    <dgm:pt modelId="{C7C70553-EB1A-4554-849D-8153CC4AFCEB}" type="parTrans" cxnId="{A2DF84EA-DA42-4F03-BD6F-8E8D9966CB10}">
      <dgm:prSet/>
      <dgm:spPr/>
      <dgm:t>
        <a:bodyPr/>
        <a:lstStyle/>
        <a:p>
          <a:endParaRPr lang="en-US"/>
        </a:p>
      </dgm:t>
    </dgm:pt>
    <dgm:pt modelId="{61990FFE-20A5-4112-BACD-16BA28C36EBA}" type="sibTrans" cxnId="{A2DF84EA-DA42-4F03-BD6F-8E8D9966CB10}">
      <dgm:prSet/>
      <dgm:spPr/>
      <dgm:t>
        <a:bodyPr/>
        <a:lstStyle/>
        <a:p>
          <a:endParaRPr lang="en-US"/>
        </a:p>
      </dgm:t>
    </dgm:pt>
    <dgm:pt modelId="{9DB38719-EEF9-4638-91CE-8E8C646CC524}">
      <dgm:prSet/>
      <dgm:spPr/>
      <dgm:t>
        <a:bodyPr/>
        <a:lstStyle/>
        <a:p>
          <a:r>
            <a:rPr lang="en-US" dirty="0"/>
            <a:t>Lorem ipsum dolor sit amet</a:t>
          </a:r>
        </a:p>
      </dgm:t>
    </dgm:pt>
    <dgm:pt modelId="{2D70C797-29DD-498F-9D71-4F6A2362408D}" type="parTrans" cxnId="{82C2E40D-9BC0-4ADA-915E-708000D2737D}">
      <dgm:prSet/>
      <dgm:spPr/>
      <dgm:t>
        <a:bodyPr/>
        <a:lstStyle/>
        <a:p>
          <a:endParaRPr lang="en-US"/>
        </a:p>
      </dgm:t>
    </dgm:pt>
    <dgm:pt modelId="{B8EFC625-D79E-4B16-A077-46ABEB1913DC}" type="sibTrans" cxnId="{82C2E40D-9BC0-4ADA-915E-708000D2737D}">
      <dgm:prSet/>
      <dgm:spPr/>
      <dgm:t>
        <a:bodyPr/>
        <a:lstStyle/>
        <a:p>
          <a:endParaRPr lang="en-US"/>
        </a:p>
      </dgm:t>
    </dgm:pt>
    <dgm:pt modelId="{5FC34D3A-C8D4-483C-8695-507470E74D50}">
      <dgm:prSet/>
      <dgm:spPr/>
      <dgm:t>
        <a:bodyPr/>
        <a:lstStyle/>
        <a:p>
          <a:r>
            <a:rPr lang="en-US" dirty="0"/>
            <a:t>2016</a:t>
          </a:r>
        </a:p>
      </dgm:t>
    </dgm:pt>
    <dgm:pt modelId="{9978A89C-C2F1-4241-807C-13619E6D6376}" type="parTrans" cxnId="{277179CE-E2F5-4733-8D23-9E37CACB7B9E}">
      <dgm:prSet/>
      <dgm:spPr/>
      <dgm:t>
        <a:bodyPr/>
        <a:lstStyle/>
        <a:p>
          <a:endParaRPr lang="en-US"/>
        </a:p>
      </dgm:t>
    </dgm:pt>
    <dgm:pt modelId="{1DECF9F5-40C0-4379-BCCE-7BCAAD54807B}" type="sibTrans" cxnId="{277179CE-E2F5-4733-8D23-9E37CACB7B9E}">
      <dgm:prSet/>
      <dgm:spPr/>
      <dgm:t>
        <a:bodyPr/>
        <a:lstStyle/>
        <a:p>
          <a:endParaRPr lang="en-US"/>
        </a:p>
      </dgm:t>
    </dgm:pt>
    <dgm:pt modelId="{C057D6ED-8F49-42DC-B8A7-C07F68F0F734}">
      <dgm:prSet/>
      <dgm:spPr/>
      <dgm:t>
        <a:bodyPr/>
        <a:lstStyle/>
        <a:p>
          <a:r>
            <a:rPr lang="en-US" dirty="0"/>
            <a:t>Lorem ipsum dolor sit amet</a:t>
          </a:r>
        </a:p>
      </dgm:t>
    </dgm:pt>
    <dgm:pt modelId="{131D11D9-3030-4E3B-8F84-0108E6497B2A}" type="parTrans" cxnId="{FB0FA082-3950-4822-951F-05A1A9548F18}">
      <dgm:prSet/>
      <dgm:spPr/>
      <dgm:t>
        <a:bodyPr/>
        <a:lstStyle/>
        <a:p>
          <a:endParaRPr lang="en-US"/>
        </a:p>
      </dgm:t>
    </dgm:pt>
    <dgm:pt modelId="{6E885013-4246-43E1-A818-2251A99C8FD2}" type="sibTrans" cxnId="{FB0FA082-3950-4822-951F-05A1A9548F18}">
      <dgm:prSet/>
      <dgm:spPr/>
      <dgm:t>
        <a:bodyPr/>
        <a:lstStyle/>
        <a:p>
          <a:endParaRPr lang="en-US"/>
        </a:p>
      </dgm:t>
    </dgm:pt>
    <dgm:pt modelId="{9845D52A-E054-4EB0-A5A3-32AE7DC6D645}">
      <dgm:prSet/>
      <dgm:spPr/>
      <dgm:t>
        <a:bodyPr/>
        <a:lstStyle/>
        <a:p>
          <a:r>
            <a:rPr lang="en-US" dirty="0"/>
            <a:t>2017</a:t>
          </a:r>
        </a:p>
      </dgm:t>
    </dgm:pt>
    <dgm:pt modelId="{952EE001-86C3-4022-96EE-ABDB540B8A78}" type="parTrans" cxnId="{B04C6215-C46D-4282-963F-02A26E25C8AB}">
      <dgm:prSet/>
      <dgm:spPr/>
      <dgm:t>
        <a:bodyPr/>
        <a:lstStyle/>
        <a:p>
          <a:endParaRPr lang="en-US"/>
        </a:p>
      </dgm:t>
    </dgm:pt>
    <dgm:pt modelId="{796364FD-7651-493A-AEE5-8DD45DF8EEAC}" type="sibTrans" cxnId="{B04C6215-C46D-4282-963F-02A26E25C8AB}">
      <dgm:prSet/>
      <dgm:spPr/>
      <dgm:t>
        <a:bodyPr/>
        <a:lstStyle/>
        <a:p>
          <a:endParaRPr lang="en-US"/>
        </a:p>
      </dgm:t>
    </dgm:pt>
    <dgm:pt modelId="{566C4A8F-CE66-4FF5-AF11-6C385F74A275}">
      <dgm:prSet/>
      <dgm:spPr/>
      <dgm:t>
        <a:bodyPr/>
        <a:lstStyle/>
        <a:p>
          <a:r>
            <a:rPr lang="en-US" dirty="0"/>
            <a:t>Lorem ipsum dolor sit amet</a:t>
          </a:r>
        </a:p>
      </dgm:t>
    </dgm:pt>
    <dgm:pt modelId="{375C5A5E-5F04-4FE8-98F8-795867C18A18}" type="parTrans" cxnId="{66E8CE3C-459F-4648-B4D7-5039298A0E92}">
      <dgm:prSet/>
      <dgm:spPr/>
      <dgm:t>
        <a:bodyPr/>
        <a:lstStyle/>
        <a:p>
          <a:endParaRPr lang="en-US"/>
        </a:p>
      </dgm:t>
    </dgm:pt>
    <dgm:pt modelId="{E74B8A5E-78D9-4E5B-86E1-203DE271581F}" type="sibTrans" cxnId="{66E8CE3C-459F-4648-B4D7-5039298A0E92}">
      <dgm:prSet/>
      <dgm:spPr/>
      <dgm:t>
        <a:bodyPr/>
        <a:lstStyle/>
        <a:p>
          <a:endParaRPr lang="en-US"/>
        </a:p>
      </dgm:t>
    </dgm:pt>
    <dgm:pt modelId="{9AC77E87-FC4D-4F04-889B-73358514DC0D}">
      <dgm:prSet/>
      <dgm:spPr/>
      <dgm:t>
        <a:bodyPr/>
        <a:lstStyle/>
        <a:p>
          <a:r>
            <a:rPr lang="en-US" dirty="0"/>
            <a:t>2018</a:t>
          </a:r>
        </a:p>
      </dgm:t>
    </dgm:pt>
    <dgm:pt modelId="{B29F90F6-921F-42B9-A496-5D121F61821E}" type="parTrans" cxnId="{04774158-8FAB-47B4-A2EE-D3D3A7E958BE}">
      <dgm:prSet/>
      <dgm:spPr/>
      <dgm:t>
        <a:bodyPr/>
        <a:lstStyle/>
        <a:p>
          <a:endParaRPr lang="en-US"/>
        </a:p>
      </dgm:t>
    </dgm:pt>
    <dgm:pt modelId="{3A77AB9A-DF29-465E-A0A5-D4FA3D0C537F}" type="sibTrans" cxnId="{04774158-8FAB-47B4-A2EE-D3D3A7E958BE}">
      <dgm:prSet/>
      <dgm:spPr/>
      <dgm:t>
        <a:bodyPr/>
        <a:lstStyle/>
        <a:p>
          <a:endParaRPr lang="en-US"/>
        </a:p>
      </dgm:t>
    </dgm:pt>
    <dgm:pt modelId="{C2F0E5C9-2943-4A9B-872F-ECF6B159E9F4}">
      <dgm:prSet/>
      <dgm:spPr/>
      <dgm:t>
        <a:bodyPr/>
        <a:lstStyle/>
        <a:p>
          <a:r>
            <a:rPr lang="en-US" dirty="0"/>
            <a:t>Lorem ipsum dolor sit amet</a:t>
          </a:r>
        </a:p>
      </dgm:t>
    </dgm:pt>
    <dgm:pt modelId="{8FBB852D-32B7-4273-9DE3-951F1CFE69EC}" type="parTrans" cxnId="{F7608388-5A1F-4FE9-96E5-520EA7B1F725}">
      <dgm:prSet/>
      <dgm:spPr/>
      <dgm:t>
        <a:bodyPr/>
        <a:lstStyle/>
        <a:p>
          <a:endParaRPr lang="en-US"/>
        </a:p>
      </dgm:t>
    </dgm:pt>
    <dgm:pt modelId="{1A62CB6F-38D7-44F2-AFAB-0C4382E3DA24}" type="sibTrans" cxnId="{F7608388-5A1F-4FE9-96E5-520EA7B1F725}">
      <dgm:prSet/>
      <dgm:spPr/>
      <dgm:t>
        <a:bodyPr/>
        <a:lstStyle/>
        <a:p>
          <a:endParaRPr lang="en-US"/>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dirty="0"/>
            <a:t>Lorem ipsum dolor sit amet</a:t>
          </a:r>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dirty="0"/>
            <a:t>Lorem ipsum dolor sit amet</a:t>
          </a:r>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dirty="0"/>
            <a:t>Lorem ipsum dolor sit amet</a:t>
          </a:r>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dirty="0"/>
            <a:t>Lorem ipsum dolor sit amet</a:t>
          </a:r>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jpeg>
</file>

<file path=ppt/media/image5.jpe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3/9/2022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3/9/2022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3/9/2022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3/9/2022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3/9/2022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3/9/2022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3/9/2022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hyperlink" Target="https://www.worldenergy.org/assets/downloads/ESM_Final_Report_05-Nov-2019.pdf"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1" y="2134478"/>
            <a:ext cx="4775075" cy="1630907"/>
          </a:xfrm>
        </p:spPr>
        <p:txBody>
          <a:bodyPr>
            <a:normAutofit/>
          </a:bodyPr>
          <a:lstStyle/>
          <a:p>
            <a:r>
              <a:rPr lang="en-US" sz="4400" dirty="0">
                <a:solidFill>
                  <a:schemeClr val="tx1"/>
                </a:solidFill>
              </a:rPr>
              <a:t>EPICS 2021-22</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210350" y="1453758"/>
            <a:ext cx="3696930" cy="4439042"/>
          </a:xfrm>
        </p:spPr>
        <p:txBody>
          <a:bodyPr>
            <a:normAutofit fontScale="25000" lnSpcReduction="20000"/>
          </a:bodyPr>
          <a:lstStyle/>
          <a:p>
            <a:pPr>
              <a:spcAft>
                <a:spcPts val="600"/>
              </a:spcAft>
            </a:pPr>
            <a:r>
              <a:rPr lang="en-US" sz="6400" b="1" i="1" u="sng" dirty="0">
                <a:solidFill>
                  <a:schemeClr val="bg2">
                    <a:lumMod val="20000"/>
                    <a:lumOff val="80000"/>
                  </a:schemeClr>
                </a:solidFill>
              </a:rPr>
              <a:t>BY </a:t>
            </a:r>
          </a:p>
          <a:p>
            <a:pPr>
              <a:spcAft>
                <a:spcPts val="600"/>
              </a:spcAft>
            </a:pPr>
            <a:r>
              <a:rPr lang="en-US" sz="6400" b="1" i="1" u="sng" dirty="0">
                <a:solidFill>
                  <a:schemeClr val="bg2">
                    <a:lumMod val="20000"/>
                    <a:lumOff val="80000"/>
                  </a:schemeClr>
                </a:solidFill>
              </a:rPr>
              <a:t>MECHANICAL BRANCH 2019 - 23 </a:t>
            </a:r>
          </a:p>
          <a:p>
            <a:pPr>
              <a:spcAft>
                <a:spcPts val="600"/>
              </a:spcAft>
            </a:pPr>
            <a:r>
              <a:rPr lang="en-US" sz="6400" b="1" i="1" u="sng" dirty="0">
                <a:solidFill>
                  <a:schemeClr val="accent4">
                    <a:lumMod val="20000"/>
                    <a:lumOff val="80000"/>
                  </a:schemeClr>
                </a:solidFill>
                <a:latin typeface="Times New Roman" panose="02020603050405020304" pitchFamily="18" charset="0"/>
                <a:cs typeface="Times New Roman" panose="02020603050405020304" pitchFamily="18" charset="0"/>
              </a:rPr>
              <a:t>BATCH -2</a:t>
            </a:r>
          </a:p>
          <a:p>
            <a:pPr>
              <a:spcAft>
                <a:spcPts val="600"/>
              </a:spcAft>
            </a:pPr>
            <a:r>
              <a:rPr lang="en-US" sz="6400" b="1" i="1" dirty="0">
                <a:solidFill>
                  <a:schemeClr val="accent4">
                    <a:lumMod val="20000"/>
                    <a:lumOff val="80000"/>
                  </a:schemeClr>
                </a:solidFill>
                <a:latin typeface="Times New Roman" panose="02020603050405020304" pitchFamily="18" charset="0"/>
                <a:cs typeface="Times New Roman" panose="02020603050405020304" pitchFamily="18" charset="0"/>
              </a:rPr>
              <a:t>NEERAJ ADANAK [711904]</a:t>
            </a:r>
          </a:p>
          <a:p>
            <a:pPr>
              <a:spcAft>
                <a:spcPts val="600"/>
              </a:spcAft>
            </a:pPr>
            <a:r>
              <a:rPr lang="en-US" sz="6400" b="1" i="1" dirty="0">
                <a:solidFill>
                  <a:schemeClr val="accent4">
                    <a:lumMod val="20000"/>
                    <a:lumOff val="80000"/>
                  </a:schemeClr>
                </a:solidFill>
                <a:latin typeface="Times New Roman" panose="02020603050405020304" pitchFamily="18" charset="0"/>
                <a:cs typeface="Times New Roman" panose="02020603050405020304" pitchFamily="18" charset="0"/>
              </a:rPr>
              <a:t>GANESH GUDURI</a:t>
            </a:r>
          </a:p>
          <a:p>
            <a:pPr>
              <a:spcAft>
                <a:spcPts val="600"/>
              </a:spcAft>
            </a:pPr>
            <a:r>
              <a:rPr lang="en-US" sz="6400" b="1" i="1" dirty="0">
                <a:solidFill>
                  <a:schemeClr val="accent4">
                    <a:lumMod val="20000"/>
                    <a:lumOff val="80000"/>
                  </a:schemeClr>
                </a:solidFill>
                <a:latin typeface="Times New Roman" panose="02020603050405020304" pitchFamily="18" charset="0"/>
                <a:cs typeface="Times New Roman" panose="02020603050405020304" pitchFamily="18" charset="0"/>
              </a:rPr>
              <a:t>SRIKAR [711928]</a:t>
            </a:r>
          </a:p>
          <a:p>
            <a:pPr>
              <a:spcAft>
                <a:spcPts val="600"/>
              </a:spcAft>
            </a:pPr>
            <a:r>
              <a:rPr lang="en-US" sz="6400" b="1" i="1" dirty="0">
                <a:solidFill>
                  <a:schemeClr val="accent4">
                    <a:lumMod val="20000"/>
                    <a:lumOff val="80000"/>
                  </a:schemeClr>
                </a:solidFill>
                <a:latin typeface="Times New Roman" panose="02020603050405020304" pitchFamily="18" charset="0"/>
                <a:cs typeface="Times New Roman" panose="02020603050405020304" pitchFamily="18" charset="0"/>
              </a:rPr>
              <a:t>VISHNU</a:t>
            </a:r>
          </a:p>
          <a:p>
            <a:pPr>
              <a:spcAft>
                <a:spcPts val="600"/>
              </a:spcAft>
            </a:pPr>
            <a:r>
              <a:rPr lang="en-US" sz="6400" b="1" i="1" dirty="0">
                <a:solidFill>
                  <a:schemeClr val="accent4">
                    <a:lumMod val="20000"/>
                    <a:lumOff val="80000"/>
                  </a:schemeClr>
                </a:solidFill>
                <a:latin typeface="Times New Roman" panose="02020603050405020304" pitchFamily="18" charset="0"/>
                <a:cs typeface="Times New Roman" panose="02020603050405020304" pitchFamily="18" charset="0"/>
              </a:rPr>
              <a:t>SAHITI BUSANI</a:t>
            </a:r>
          </a:p>
          <a:p>
            <a:pPr>
              <a:spcAft>
                <a:spcPts val="600"/>
              </a:spcAft>
            </a:pPr>
            <a:r>
              <a:rPr lang="en-US" sz="6400" b="1" i="1" dirty="0">
                <a:solidFill>
                  <a:schemeClr val="accent4">
                    <a:lumMod val="20000"/>
                    <a:lumOff val="80000"/>
                  </a:schemeClr>
                </a:solidFill>
                <a:latin typeface="Times New Roman" panose="02020603050405020304" pitchFamily="18" charset="0"/>
                <a:cs typeface="Times New Roman" panose="02020603050405020304" pitchFamily="18" charset="0"/>
              </a:rPr>
              <a:t>VASUDHA[711930]</a:t>
            </a:r>
          </a:p>
          <a:p>
            <a:pPr>
              <a:spcAft>
                <a:spcPts val="600"/>
              </a:spcAft>
            </a:pPr>
            <a:r>
              <a:rPr lang="en-US" sz="6400" b="1" i="1" dirty="0">
                <a:solidFill>
                  <a:schemeClr val="accent4">
                    <a:lumMod val="20000"/>
                    <a:lumOff val="80000"/>
                  </a:schemeClr>
                </a:solidFill>
                <a:latin typeface="Times New Roman" panose="02020603050405020304" pitchFamily="18" charset="0"/>
                <a:cs typeface="Times New Roman" panose="02020603050405020304" pitchFamily="18" charset="0"/>
              </a:rPr>
              <a:t>CHANDANA[711911]</a:t>
            </a:r>
          </a:p>
          <a:p>
            <a:pPr>
              <a:spcAft>
                <a:spcPts val="600"/>
              </a:spcAft>
            </a:pPr>
            <a:r>
              <a:rPr lang="en-US" sz="6400" b="1" i="1" dirty="0">
                <a:solidFill>
                  <a:schemeClr val="accent4">
                    <a:lumMod val="20000"/>
                    <a:lumOff val="80000"/>
                  </a:schemeClr>
                </a:solidFill>
                <a:latin typeface="Times New Roman" panose="02020603050405020304" pitchFamily="18" charset="0"/>
                <a:cs typeface="Times New Roman" panose="02020603050405020304" pitchFamily="18" charset="0"/>
              </a:rPr>
              <a:t>SAI GANESH</a:t>
            </a:r>
          </a:p>
          <a:p>
            <a:pPr>
              <a:spcAft>
                <a:spcPts val="600"/>
              </a:spcAft>
            </a:pPr>
            <a:r>
              <a:rPr lang="en-US" sz="6400" b="1" i="1" dirty="0">
                <a:solidFill>
                  <a:schemeClr val="accent4">
                    <a:lumMod val="20000"/>
                    <a:lumOff val="80000"/>
                  </a:schemeClr>
                </a:solidFill>
                <a:latin typeface="Times New Roman" panose="02020603050405020304" pitchFamily="18" charset="0"/>
                <a:cs typeface="Times New Roman" panose="02020603050405020304" pitchFamily="18" charset="0"/>
              </a:rPr>
              <a:t>SARAT CHANDRA []</a:t>
            </a:r>
          </a:p>
          <a:p>
            <a:pPr>
              <a:spcAft>
                <a:spcPts val="600"/>
              </a:spcAft>
            </a:pPr>
            <a:endParaRPr lang="en-US" sz="4800" dirty="0">
              <a:solidFill>
                <a:schemeClr val="tx1"/>
              </a:solidFill>
            </a:endParaRPr>
          </a:p>
          <a:p>
            <a:pPr>
              <a:spcAft>
                <a:spcPts val="600"/>
              </a:spcAft>
            </a:pPr>
            <a:r>
              <a:rPr lang="en-US" dirty="0">
                <a:solidFill>
                  <a:schemeClr val="tx1"/>
                </a:solidFill>
              </a:rPr>
              <a:t>BY </a:t>
            </a:r>
          </a:p>
        </p:txBody>
      </p:sp>
      <p:pic>
        <p:nvPicPr>
          <p:cNvPr id="1028" name="Picture 4" descr="National Institute of Technology, Andhra Pradesh - Wikiwand">
            <a:extLst>
              <a:ext uri="{FF2B5EF4-FFF2-40B4-BE49-F238E27FC236}">
                <a16:creationId xmlns:a16="http://schemas.microsoft.com/office/drawing/2014/main" id="{8EB4B93E-64E5-4CC2-92AB-9007FCBFF6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56835" y="3376485"/>
            <a:ext cx="1528985" cy="1453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omparison of key-type energy storage technologies in sense of storage... |  Download Scientific Diagram">
            <a:extLst>
              <a:ext uri="{FF2B5EF4-FFF2-40B4-BE49-F238E27FC236}">
                <a16:creationId xmlns:a16="http://schemas.microsoft.com/office/drawing/2014/main" id="{C113FAFD-68F6-4DAB-965F-C70D867BAA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240" y="338138"/>
            <a:ext cx="11422380" cy="6181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446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lassification of energy storage technologies: an overview -">
            <a:extLst>
              <a:ext uri="{FF2B5EF4-FFF2-40B4-BE49-F238E27FC236}">
                <a16:creationId xmlns:a16="http://schemas.microsoft.com/office/drawing/2014/main" id="{408D309C-E2D9-481F-A27A-41DACC2899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3860" y="381000"/>
            <a:ext cx="11376660" cy="6126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4567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What do you guys think of this? A gravity battery for solar power. Could it  work? How efficient would it be? : r/technology">
            <a:extLst>
              <a:ext uri="{FF2B5EF4-FFF2-40B4-BE49-F238E27FC236}">
                <a16:creationId xmlns:a16="http://schemas.microsoft.com/office/drawing/2014/main" id="{D57F8D69-5F06-4B98-A188-8CBA2F10C7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3228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32BE3-C5B8-48DD-9F43-3E047141CCFF}"/>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20AFFEBE-358C-4D11-A01B-23F5F2D36AAB}"/>
              </a:ext>
            </a:extLst>
          </p:cNvPr>
          <p:cNvSpPr>
            <a:spLocks noGrp="1"/>
          </p:cNvSpPr>
          <p:nvPr>
            <p:ph idx="1"/>
          </p:nvPr>
        </p:nvSpPr>
        <p:spPr/>
        <p:txBody>
          <a:bodyPr/>
          <a:lstStyle/>
          <a:p>
            <a:r>
              <a:rPr lang="en-US" dirty="0">
                <a:hlinkClick r:id="rId2"/>
              </a:rPr>
              <a:t>ESM_Final_Report_05-Nov-2019.pdf (worldenergy.org)</a:t>
            </a:r>
            <a:endParaRPr lang="en-US" dirty="0"/>
          </a:p>
        </p:txBody>
      </p:sp>
    </p:spTree>
    <p:extLst>
      <p:ext uri="{BB962C8B-B14F-4D97-AF65-F5344CB8AC3E}">
        <p14:creationId xmlns:p14="http://schemas.microsoft.com/office/powerpoint/2010/main" val="1153611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4478-2ECF-42CE-8D12-3C92619578E6}"/>
              </a:ext>
            </a:extLst>
          </p:cNvPr>
          <p:cNvSpPr>
            <a:spLocks noGrp="1"/>
          </p:cNvSpPr>
          <p:nvPr>
            <p:ph type="title"/>
          </p:nvPr>
        </p:nvSpPr>
        <p:spPr/>
        <p:txBody>
          <a:bodyPr>
            <a:normAutofit fontScale="90000"/>
          </a:bodyPr>
          <a:lstStyle/>
          <a:p>
            <a:r>
              <a:rPr lang="en-US" dirty="0"/>
              <a:t>Mechanical energy storage systems </a:t>
            </a:r>
          </a:p>
        </p:txBody>
      </p:sp>
      <p:sp>
        <p:nvSpPr>
          <p:cNvPr id="3" name="Text Placeholder 2">
            <a:extLst>
              <a:ext uri="{FF2B5EF4-FFF2-40B4-BE49-F238E27FC236}">
                <a16:creationId xmlns:a16="http://schemas.microsoft.com/office/drawing/2014/main" id="{4DB4686D-5B0D-4629-B034-192CC35D4E54}"/>
              </a:ext>
            </a:extLst>
          </p:cNvPr>
          <p:cNvSpPr>
            <a:spLocks noGrp="1"/>
          </p:cNvSpPr>
          <p:nvPr>
            <p:ph type="body" idx="1"/>
          </p:nvPr>
        </p:nvSpPr>
        <p:spPr/>
        <p:txBody>
          <a:bodyPr/>
          <a:lstStyle/>
          <a:p>
            <a:r>
              <a:rPr lang="en-US" dirty="0"/>
              <a:t>FOR LARGE SCALE SYSTEMS</a:t>
            </a:r>
          </a:p>
        </p:txBody>
      </p:sp>
    </p:spTree>
    <p:extLst>
      <p:ext uri="{BB962C8B-B14F-4D97-AF65-F5344CB8AC3E}">
        <p14:creationId xmlns:p14="http://schemas.microsoft.com/office/powerpoint/2010/main" val="2034098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n A Record-Breaking Weekend, Germany Got 85 Percent Of Its Electricity  From Renewables | Digital Trends">
            <a:extLst>
              <a:ext uri="{FF2B5EF4-FFF2-40B4-BE49-F238E27FC236}">
                <a16:creationId xmlns:a16="http://schemas.microsoft.com/office/drawing/2014/main" id="{B08E6360-7F0C-40F1-9E59-8E0A1A2A26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00" y="-101600"/>
            <a:ext cx="1224534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4DCC252-62D7-44F5-8FCE-B56263BC4DFE}"/>
              </a:ext>
            </a:extLst>
          </p:cNvPr>
          <p:cNvSpPr txBox="1"/>
          <p:nvPr/>
        </p:nvSpPr>
        <p:spPr>
          <a:xfrm>
            <a:off x="345440" y="1137920"/>
            <a:ext cx="9763760" cy="2862322"/>
          </a:xfrm>
          <a:prstGeom prst="rect">
            <a:avLst/>
          </a:prstGeom>
          <a:noFill/>
        </p:spPr>
        <p:txBody>
          <a:bodyPr wrap="square" rtlCol="0">
            <a:spAutoFit/>
          </a:bodyPr>
          <a:lstStyle/>
          <a:p>
            <a:r>
              <a:rPr lang="en-US" sz="6000" dirty="0">
                <a:solidFill>
                  <a:schemeClr val="bg1"/>
                </a:solidFill>
              </a:rPr>
              <a:t>Renewable Energy is way to go Forward ! </a:t>
            </a:r>
          </a:p>
          <a:p>
            <a:r>
              <a:rPr lang="en-US" sz="6000" dirty="0">
                <a:solidFill>
                  <a:schemeClr val="bg1"/>
                </a:solidFill>
              </a:rPr>
              <a:t>Isn't it ??  </a:t>
            </a:r>
          </a:p>
        </p:txBody>
      </p:sp>
    </p:spTree>
    <p:extLst>
      <p:ext uri="{BB962C8B-B14F-4D97-AF65-F5344CB8AC3E}">
        <p14:creationId xmlns:p14="http://schemas.microsoft.com/office/powerpoint/2010/main" val="139859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n A Record-Breaking Weekend, Germany Got 85 Percent Of Its Electricity  From Renewables | Digital Trends">
            <a:extLst>
              <a:ext uri="{FF2B5EF4-FFF2-40B4-BE49-F238E27FC236}">
                <a16:creationId xmlns:a16="http://schemas.microsoft.com/office/drawing/2014/main" id="{B08E6360-7F0C-40F1-9E59-8E0A1A2A26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24534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6D36FF2-D5C1-4C13-8503-274F0606CD5D}"/>
              </a:ext>
            </a:extLst>
          </p:cNvPr>
          <p:cNvSpPr txBox="1"/>
          <p:nvPr/>
        </p:nvSpPr>
        <p:spPr>
          <a:xfrm>
            <a:off x="370840" y="1422400"/>
            <a:ext cx="10820400" cy="2862322"/>
          </a:xfrm>
          <a:prstGeom prst="rect">
            <a:avLst/>
          </a:prstGeom>
          <a:noFill/>
        </p:spPr>
        <p:txBody>
          <a:bodyPr wrap="square" rtlCol="0">
            <a:spAutoFit/>
          </a:bodyPr>
          <a:lstStyle/>
          <a:p>
            <a:r>
              <a:rPr lang="en-US" sz="6000" dirty="0">
                <a:solidFill>
                  <a:schemeClr val="bg1"/>
                </a:solidFill>
              </a:rPr>
              <a:t>But Why we are unable to properly utilize renewable sources !??? </a:t>
            </a:r>
          </a:p>
        </p:txBody>
      </p:sp>
    </p:spTree>
    <p:extLst>
      <p:ext uri="{BB962C8B-B14F-4D97-AF65-F5344CB8AC3E}">
        <p14:creationId xmlns:p14="http://schemas.microsoft.com/office/powerpoint/2010/main" val="2098590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n A Record-Breaking Weekend, Germany Got 85 Percent Of Its Electricity  From Renewables | Digital Trends">
            <a:extLst>
              <a:ext uri="{FF2B5EF4-FFF2-40B4-BE49-F238E27FC236}">
                <a16:creationId xmlns:a16="http://schemas.microsoft.com/office/drawing/2014/main" id="{B08E6360-7F0C-40F1-9E59-8E0A1A2A26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24534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5979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9D4DA-04D5-4844-990D-9E0066062B7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E371FF8-4171-48E6-B8DF-806888B31E09}"/>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206114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a:normAutofit/>
          </a:bodyPr>
          <a:lstStyle/>
          <a:p>
            <a:pPr algn="ctr"/>
            <a:endParaRPr lang="en-US" dirty="0"/>
          </a:p>
        </p:txBody>
      </p:sp>
      <p:graphicFrame>
        <p:nvGraphicFramePr>
          <p:cNvPr id="31" name="Content Placeholder 2" descr="SmartArt timeline">
            <a:extLst>
              <a:ext uri="{FF2B5EF4-FFF2-40B4-BE49-F238E27FC236}">
                <a16:creationId xmlns:a16="http://schemas.microsoft.com/office/drawing/2014/main" id="{613FC9B6-ED9E-4F51-A217-156DA01928CD}"/>
              </a:ext>
            </a:extLst>
          </p:cNvPr>
          <p:cNvGraphicFramePr/>
          <p:nvPr>
            <p:extLst>
              <p:ext uri="{D42A27DB-BD31-4B8C-83A1-F6EECF244321}">
                <p14:modId xmlns:p14="http://schemas.microsoft.com/office/powerpoint/2010/main" val="4259106997"/>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9548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7CF82-675E-482C-A861-DC369D6DE81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4964344-09F6-4200-A2C8-2772B340050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43260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01C63-F726-46A4-ACC8-999BE685EA01}"/>
              </a:ext>
            </a:extLst>
          </p:cNvPr>
          <p:cNvSpPr>
            <a:spLocks noGrp="1"/>
          </p:cNvSpPr>
          <p:nvPr>
            <p:ph type="title"/>
          </p:nvPr>
        </p:nvSpPr>
        <p:spPr>
          <a:xfrm>
            <a:off x="8249920" y="587072"/>
            <a:ext cx="3461683" cy="1831008"/>
          </a:xfrm>
        </p:spPr>
        <p:txBody>
          <a:bodyPr>
            <a:normAutofit fontScale="90000"/>
          </a:bodyPr>
          <a:lstStyle/>
          <a:p>
            <a:r>
              <a:rPr lang="en-US" dirty="0"/>
              <a:t>DEMAND AND MARKET FOR ENERGY STORAGE</a:t>
            </a:r>
            <a:br>
              <a:rPr lang="en-US" dirty="0"/>
            </a:br>
            <a:r>
              <a:rPr lang="en-US" dirty="0"/>
              <a:t>SYSTEMS</a:t>
            </a:r>
          </a:p>
        </p:txBody>
      </p:sp>
      <p:sp>
        <p:nvSpPr>
          <p:cNvPr id="4" name="Text Placeholder 3">
            <a:extLst>
              <a:ext uri="{FF2B5EF4-FFF2-40B4-BE49-F238E27FC236}">
                <a16:creationId xmlns:a16="http://schemas.microsoft.com/office/drawing/2014/main" id="{018164AD-AF47-45B8-8B6D-B76FDCC87870}"/>
              </a:ext>
            </a:extLst>
          </p:cNvPr>
          <p:cNvSpPr>
            <a:spLocks noGrp="1"/>
          </p:cNvSpPr>
          <p:nvPr>
            <p:ph type="body" sz="half" idx="2"/>
          </p:nvPr>
        </p:nvSpPr>
        <p:spPr>
          <a:xfrm>
            <a:off x="8399779" y="2509520"/>
            <a:ext cx="3161963" cy="3606800"/>
          </a:xfrm>
        </p:spPr>
        <p:txBody>
          <a:bodyPr/>
          <a:lstStyle/>
          <a:p>
            <a:r>
              <a:rPr lang="en-US" dirty="0"/>
              <a:t>As More and more number of people are having access to electronic and everyday utilities are becoming more and more reliant on electricity </a:t>
            </a:r>
          </a:p>
        </p:txBody>
      </p:sp>
      <p:pic>
        <p:nvPicPr>
          <p:cNvPr id="7170" name="Picture 2" descr="Three Trends Influencing the Energy Storage Systems Market | 2019-11-25 |  Engineered Systems Magazine">
            <a:extLst>
              <a:ext uri="{FF2B5EF4-FFF2-40B4-BE49-F238E27FC236}">
                <a16:creationId xmlns:a16="http://schemas.microsoft.com/office/drawing/2014/main" id="{5FD9A95C-0FB5-48B8-B611-DD115103764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8107680" cy="6786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24023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{731B5A43-32B1-4076-858D-ECCCFBBED2A3}tf56219246_win32</Template>
  <TotalTime>84</TotalTime>
  <Words>139</Words>
  <Application>Microsoft Office PowerPoint</Application>
  <PresentationFormat>Widescreen</PresentationFormat>
  <Paragraphs>32</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Avenir Next LT Pro</vt:lpstr>
      <vt:lpstr>Avenir Next LT Pro Light</vt:lpstr>
      <vt:lpstr>Garamond</vt:lpstr>
      <vt:lpstr>Times New Roman</vt:lpstr>
      <vt:lpstr>SavonVTI</vt:lpstr>
      <vt:lpstr>EPICS 2021-22</vt:lpstr>
      <vt:lpstr>Mechanical energy storage systems </vt:lpstr>
      <vt:lpstr>PowerPoint Presentation</vt:lpstr>
      <vt:lpstr>PowerPoint Presentation</vt:lpstr>
      <vt:lpstr>PowerPoint Presentation</vt:lpstr>
      <vt:lpstr>PowerPoint Presentation</vt:lpstr>
      <vt:lpstr>PowerPoint Presentation</vt:lpstr>
      <vt:lpstr>PowerPoint Presentation</vt:lpstr>
      <vt:lpstr>DEMAND AND MARKET FOR ENERGY STORAGE SYSTEMS</vt:lpstr>
      <vt:lpstr>PowerPoint Presentation</vt:lpstr>
      <vt:lpstr>PowerPoint Presentation</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EPICS 2021-22</dc:title>
  <dc:creator>Ajit Yadav</dc:creator>
  <cp:lastModifiedBy>Ajit Yadav</cp:lastModifiedBy>
  <cp:revision>1</cp:revision>
  <dcterms:created xsi:type="dcterms:W3CDTF">2022-03-09T10:41:56Z</dcterms:created>
  <dcterms:modified xsi:type="dcterms:W3CDTF">2022-03-09T12:05:58Z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